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905" r:id="rId5"/>
  </p:sldMasterIdLst>
  <p:notesMasterIdLst>
    <p:notesMasterId r:id="rId17"/>
  </p:notesMasterIdLst>
  <p:sldIdLst>
    <p:sldId id="256" r:id="rId6"/>
    <p:sldId id="257" r:id="rId7"/>
    <p:sldId id="293" r:id="rId8"/>
    <p:sldId id="278" r:id="rId9"/>
    <p:sldId id="297" r:id="rId10"/>
    <p:sldId id="283" r:id="rId11"/>
    <p:sldId id="289" r:id="rId12"/>
    <p:sldId id="291" r:id="rId13"/>
    <p:sldId id="298" r:id="rId14"/>
    <p:sldId id="292" r:id="rId15"/>
    <p:sldId id="29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9419"/>
    <a:srgbClr val="FFFFFF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46" autoAdjust="0"/>
    <p:restoredTop sz="92961" autoAdjust="0"/>
  </p:normalViewPr>
  <p:slideViewPr>
    <p:cSldViewPr>
      <p:cViewPr varScale="1">
        <p:scale>
          <a:sx n="116" d="100"/>
          <a:sy n="116" d="100"/>
        </p:scale>
        <p:origin x="1698" y="-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47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845E6D-AAE6-4D0B-83E3-36D96AFAEBFD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181A17-0E35-4CFF-BC08-22151FCD0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18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81A17-0E35-4CFF-BC08-22151FCD058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727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81A17-0E35-4CFF-BC08-22151FCD058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15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81A17-0E35-4CFF-BC08-22151FCD05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142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81A17-0E35-4CFF-BC08-22151FCD058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671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endParaRPr lang="ru-RU" sz="1200" b="1" kern="1200" dirty="0" smtClean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  <a:p>
            <a:pPr lvl="0">
              <a:lnSpc>
                <a:spcPct val="150000"/>
              </a:lnSpc>
            </a:pPr>
            <a:endParaRPr lang="ru-RU" sz="1200" b="1" kern="1200" dirty="0" smtClean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81A17-0E35-4CFF-BC08-22151FCD058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577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Font typeface="Wingdings" pitchFamily="2" charset="2"/>
              <a:buChar char="Ø"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Font typeface="Wingdings" pitchFamily="2" charset="2"/>
              <a:buChar char="Ø"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</a:pP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Font typeface="Wingdings" pitchFamily="2" charset="2"/>
              <a:buChar char="Ø"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Font typeface="Wingdings" pitchFamily="2" charset="2"/>
              <a:buChar char="Ø"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</a:pP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</a:pPr>
            <a:endParaRPr lang="en-US" sz="900" dirty="0" smtClean="0"/>
          </a:p>
          <a:p>
            <a:pPr>
              <a:buFont typeface="Wingdings" pitchFamily="2" charset="2"/>
              <a:buChar char="Ø"/>
            </a:pPr>
            <a:endParaRPr lang="en-US" sz="9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 smtClean="0"/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81A17-0E35-4CFF-BC08-22151FCD058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7605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endParaRPr lang="ru-RU" sz="1200" b="1" kern="1200" dirty="0" smtClean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  <a:p>
            <a:pPr lvl="0">
              <a:lnSpc>
                <a:spcPct val="150000"/>
              </a:lnSpc>
            </a:pPr>
            <a:endParaRPr lang="ru-RU" sz="1200" b="1" kern="1200" dirty="0" smtClean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  <a:p>
            <a:pPr lvl="0">
              <a:lnSpc>
                <a:spcPct val="150000"/>
              </a:lnSpc>
            </a:pPr>
            <a:endParaRPr lang="ru-RU" sz="1200" b="1" kern="1200" dirty="0" smtClean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81A17-0E35-4CFF-BC08-22151FCD058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322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Font typeface="Wingdings" pitchFamily="2" charset="2"/>
              <a:buChar char="Ø"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Font typeface="Wingdings" pitchFamily="2" charset="2"/>
              <a:buChar char="Ø"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</a:pP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Font typeface="Wingdings" pitchFamily="2" charset="2"/>
              <a:buChar char="Ø"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Font typeface="Wingdings" pitchFamily="2" charset="2"/>
              <a:buChar char="Ø"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</a:pP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</a:pPr>
            <a:endParaRPr lang="en-US" sz="900" dirty="0" smtClean="0"/>
          </a:p>
          <a:p>
            <a:pPr>
              <a:buFont typeface="Wingdings" pitchFamily="2" charset="2"/>
              <a:buChar char="Ø"/>
            </a:pPr>
            <a:endParaRPr lang="en-US" sz="9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 smtClean="0"/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81A17-0E35-4CFF-BC08-22151FCD058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856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Font typeface="Wingdings" pitchFamily="2" charset="2"/>
              <a:buChar char="Ø"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Font typeface="Wingdings" pitchFamily="2" charset="2"/>
              <a:buChar char="Ø"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</a:pP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Font typeface="Wingdings" pitchFamily="2" charset="2"/>
              <a:buChar char="Ø"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Font typeface="Wingdings" pitchFamily="2" charset="2"/>
              <a:buChar char="Ø"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</a:pP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</a:pPr>
            <a:endParaRPr lang="en-US" sz="900" dirty="0" smtClean="0"/>
          </a:p>
          <a:p>
            <a:pPr>
              <a:buFont typeface="Wingdings" pitchFamily="2" charset="2"/>
              <a:buChar char="Ø"/>
            </a:pPr>
            <a:endParaRPr lang="en-US" sz="9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 smtClean="0"/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lnSpc>
                <a:spcPct val="150000"/>
              </a:lnSpc>
            </a:pPr>
            <a:endParaRPr lang="ru-RU" sz="1200" b="1" dirty="0" smtClean="0"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81A17-0E35-4CFF-BC08-22151FCD058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015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00BB-C9F7-44B8-A92A-2289ACB79A13}" type="datetime1">
              <a:rPr lang="ru-RU" smtClean="0"/>
              <a:t>25.10.2018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488B2-9C48-41CB-874F-AEE91748DAC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635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821F-2D71-404A-8464-EE3B20DB13C4}" type="datetime1">
              <a:rPr lang="ru-RU" smtClean="0"/>
              <a:t>25.10.2018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488B2-9C48-41CB-874F-AEE91748DA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874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5287F-2B55-4F76-8831-029D1477A1EE}" type="datetime1">
              <a:rPr lang="ru-RU" smtClean="0"/>
              <a:t>25.10.2018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488B2-9C48-41CB-874F-AEE91748DA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908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43EB-419B-4A78-9C16-53512A1A754D}" type="datetime1">
              <a:rPr lang="ru-RU" smtClean="0"/>
              <a:t>25.10.2018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488B2-9C48-41CB-874F-AEE91748DA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619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FAB9B-DFA5-46F0-ABA6-0E9AC623AD8F}" type="datetime1">
              <a:rPr lang="ru-RU" smtClean="0"/>
              <a:t>25.10.2018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488B2-9C48-41CB-874F-AEE91748DAC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2560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9349B-C297-4811-982C-40252C9CA782}" type="datetime1">
              <a:rPr lang="ru-RU" smtClean="0"/>
              <a:t>25.10.2018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488B2-9C48-41CB-874F-AEE91748DA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805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DDAA9-51D2-4CB4-8F5E-BD458D43FBC6}" type="datetime1">
              <a:rPr lang="ru-RU" smtClean="0"/>
              <a:t>25.10.2018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488B2-9C48-41CB-874F-AEE91748DA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331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3AC9B-85FA-4FCF-B468-088DE9068D9D}" type="datetime1">
              <a:rPr lang="ru-RU" smtClean="0"/>
              <a:t>25.10.2018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488B2-9C48-41CB-874F-AEE91748DA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694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2443-195D-4BE4-B9E7-0D29095A4907}" type="datetime1">
              <a:rPr lang="ru-RU" smtClean="0"/>
              <a:t>25.10.2018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488B2-9C48-41CB-874F-AEE91748DA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028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528ED27-3FEC-45E3-8B85-7859DCFF4165}" type="datetime1">
              <a:rPr lang="ru-RU" smtClean="0"/>
              <a:t>25.10.2018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9488B2-9C48-41CB-874F-AEE91748DA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059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420B9-7F15-4019-A962-775B2820C508}" type="datetime1">
              <a:rPr lang="ru-RU" smtClean="0"/>
              <a:t>25.10.2018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488B2-9C48-41CB-874F-AEE91748DA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754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ABC6FFF-EA46-4C1F-81EE-2B7D1A1EA9C3}" type="datetime1">
              <a:rPr lang="ru-RU" smtClean="0"/>
              <a:t>25.10.2018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19488B2-9C48-41CB-874F-AEE91748DAC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238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BelyakovAV@refactorx.ru" TargetMode="External"/><Relationship Id="rId5" Type="http://schemas.openxmlformats.org/officeDocument/2006/relationships/hyperlink" Target="http://www.refactorx.ru/" TargetMode="Externa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Рефактор-ИКС</a:t>
            </a:r>
            <a:endParaRPr 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518248"/>
            <a:ext cx="7543800" cy="1143000"/>
          </a:xfrm>
        </p:spPr>
        <p:txBody>
          <a:bodyPr>
            <a:no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ru-RU" sz="105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Профиль компании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ru-RU" sz="105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Ключевые проекты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ru-RU" sz="105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Компетенции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ru-RU" sz="105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Ключевые сотрудники</a:t>
            </a:r>
          </a:p>
          <a:p>
            <a:pPr algn="r"/>
            <a:r>
              <a:rPr lang="ru-RU" sz="9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Октябрь </a:t>
            </a:r>
            <a:r>
              <a:rPr lang="ru-RU" sz="9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2018</a:t>
            </a:r>
            <a:endParaRPr lang="ru-RU" sz="9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706090"/>
          </a:xfr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E7941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Различные проекты</a:t>
            </a:r>
            <a:endParaRPr lang="ru-RU" dirty="0">
              <a:solidFill>
                <a:srgbClr val="E7941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71300"/>
            <a:ext cx="8075239" cy="4536504"/>
          </a:xfr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  <a:softEdge rad="635000"/>
          </a:effectLst>
        </p:spPr>
        <p:txBody>
          <a:bodyPr numCol="2">
            <a:noAutofit/>
          </a:bodyPr>
          <a:lstStyle/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Требования к системе управления знаниями для НИПИГАЗ</a:t>
            </a: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Техническая документация виртуальной инфраструктуры 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Private Cloud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для Ростелеком</a:t>
            </a: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Модернизация ИТ-инфраструктуры дочерних предприятий ОАО АК 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“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Транснефть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”</a:t>
            </a:r>
            <a:endParaRPr lang="ru-RU" sz="1600" dirty="0" smtClean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Аналитические отчеты поверх 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CMDB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для 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TNK-BP</a:t>
            </a: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Мультиязычный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Sharepoint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-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портал для Российско-Китайского технопарка</a:t>
            </a: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Система виртуализации для ГК 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“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Евраз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”</a:t>
            </a:r>
            <a:endParaRPr lang="ru-RU" sz="1600" dirty="0" smtClean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Витрина данных для Первой Грузовой компании</a:t>
            </a: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Миграция 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SAP BW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с 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Sybase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на 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MS SQL Server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для 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retail-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компании</a:t>
            </a: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Миграция корпоративного портала 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TNK-BP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с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Sharepoint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2007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на 2010</a:t>
            </a:r>
            <a:endParaRPr lang="en-US" sz="1600" dirty="0" smtClean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Техническая документация по проекту Безопасный Регион для Правительства МО</a:t>
            </a: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ПТК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Госслужащие для ПФ РФ</a:t>
            </a: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НВП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Заграница для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ПФ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РФ</a:t>
            </a: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ru-RU" sz="1600" dirty="0" smtClean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1600" dirty="0" smtClean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ru-RU" sz="1600" dirty="0" smtClean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ru-RU" sz="1600" dirty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5" name="Picture 2" descr="C:\Users\violetsky\Dropbox\RFX\ORG\Стиль _логотип\ЛОГОТИП\logo_6_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6" y="6307804"/>
            <a:ext cx="2030774" cy="708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24485" y="6453336"/>
            <a:ext cx="984019" cy="365125"/>
          </a:xfrm>
        </p:spPr>
        <p:txBody>
          <a:bodyPr/>
          <a:lstStyle/>
          <a:p>
            <a:fld id="{819488B2-9C48-41CB-874F-AEE91748DACB}" type="slidenum">
              <a:rPr lang="ru-RU" sz="200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pPr/>
              <a:t>10</a:t>
            </a:fld>
            <a:endParaRPr lang="ru-RU" sz="20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73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1426170"/>
          </a:xfr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ru-RU" dirty="0" smtClean="0">
                <a:solidFill>
                  <a:srgbClr val="E7941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Контактная информация</a:t>
            </a:r>
            <a:endParaRPr lang="ru-RU" dirty="0">
              <a:solidFill>
                <a:srgbClr val="E7941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5" name="Picture 2" descr="C:\Users\violetsky\Dropbox\RFX\ORG\Стиль _логотип\ЛОГОТИП\logo_6_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6" y="6307804"/>
            <a:ext cx="2030774" cy="708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24485" y="6453336"/>
            <a:ext cx="984019" cy="365125"/>
          </a:xfrm>
        </p:spPr>
        <p:txBody>
          <a:bodyPr/>
          <a:lstStyle/>
          <a:p>
            <a:fld id="{819488B2-9C48-41CB-874F-AEE91748DACB}" type="slidenum">
              <a:rPr lang="ru-RU" sz="200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pPr/>
              <a:t>11</a:t>
            </a:fld>
            <a:endParaRPr lang="ru-RU" sz="20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88" y="1700808"/>
            <a:ext cx="7543800" cy="1805736"/>
          </a:xfrm>
        </p:spPr>
      </p:pic>
      <p:sp>
        <p:nvSpPr>
          <p:cNvPr id="8" name="TextBox 7"/>
          <p:cNvSpPr txBox="1"/>
          <p:nvPr/>
        </p:nvSpPr>
        <p:spPr>
          <a:xfrm>
            <a:off x="1041471" y="3717032"/>
            <a:ext cx="59046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Телефон:   +7 (499) 272 03 04  (с 09:00 до 18:00 MSK)</a:t>
            </a:r>
          </a:p>
          <a:p>
            <a:r>
              <a:rPr lang="ru-RU" sz="1600" dirty="0" smtClean="0"/>
              <a:t>Факс</a:t>
            </a:r>
            <a:r>
              <a:rPr lang="ru-RU" sz="1600" dirty="0"/>
              <a:t>:         +7 (499) 917 05 </a:t>
            </a:r>
            <a:r>
              <a:rPr lang="ru-RU" sz="1600" dirty="0" smtClean="0"/>
              <a:t>82</a:t>
            </a:r>
          </a:p>
          <a:p>
            <a:r>
              <a:rPr lang="en-US" sz="1600" dirty="0" smtClean="0">
                <a:hlinkClick r:id="rId5"/>
              </a:rPr>
              <a:t>www.refactorx.ru</a:t>
            </a:r>
            <a:endParaRPr lang="ru-RU" sz="1600" dirty="0"/>
          </a:p>
          <a:p>
            <a:r>
              <a:rPr lang="en-US" sz="1600" dirty="0" smtClean="0"/>
              <a:t>Email: info@refactorx.ru </a:t>
            </a:r>
          </a:p>
          <a:p>
            <a:r>
              <a:rPr lang="ru-RU" sz="1600" dirty="0" smtClean="0"/>
              <a:t>111020, </a:t>
            </a:r>
            <a:r>
              <a:rPr lang="ru-RU" sz="1600" dirty="0"/>
              <a:t>г. Москва, ул. </a:t>
            </a:r>
            <a:r>
              <a:rPr lang="ru-RU" sz="1600" smtClean="0"/>
              <a:t>Сторожевая, </a:t>
            </a:r>
            <a:r>
              <a:rPr lang="ru-RU" sz="1600" dirty="0"/>
              <a:t>д. </a:t>
            </a:r>
            <a:r>
              <a:rPr lang="ru-RU" sz="1600" dirty="0" smtClean="0"/>
              <a:t>4 </a:t>
            </a:r>
            <a:r>
              <a:rPr lang="ru-RU" sz="1600" dirty="0"/>
              <a:t>А, стр. </a:t>
            </a:r>
            <a:r>
              <a:rPr lang="ru-RU" sz="1600" dirty="0" smtClean="0"/>
              <a:t>7</a:t>
            </a:r>
            <a:endParaRPr lang="ru-RU" sz="1600" dirty="0"/>
          </a:p>
          <a:p>
            <a:endParaRPr lang="ru-RU" sz="1600" dirty="0"/>
          </a:p>
          <a:p>
            <a:r>
              <a:rPr lang="ru-RU" sz="1600" dirty="0" smtClean="0"/>
              <a:t>Коммерческий директор </a:t>
            </a:r>
            <a:r>
              <a:rPr lang="en-US" sz="1600" dirty="0" smtClean="0"/>
              <a:t>: </a:t>
            </a:r>
            <a:r>
              <a:rPr lang="ru-RU" sz="1600" dirty="0" smtClean="0"/>
              <a:t>Беляков Алексей Владимирович</a:t>
            </a:r>
          </a:p>
          <a:p>
            <a:r>
              <a:rPr lang="ru-RU" sz="1600" dirty="0" smtClean="0"/>
              <a:t>+7-905-7382778 </a:t>
            </a:r>
            <a:r>
              <a:rPr lang="en-US" sz="1600" dirty="0" smtClean="0">
                <a:hlinkClick r:id="rId6"/>
              </a:rPr>
              <a:t>BelyakovAV@refactorx.ru</a:t>
            </a:r>
            <a:endParaRPr lang="en-US" sz="1600" dirty="0" smtClean="0"/>
          </a:p>
          <a:p>
            <a:endParaRPr lang="ru-RU" sz="1600" dirty="0" smtClean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43044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1426170"/>
          </a:xfr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ru-RU" dirty="0" smtClean="0">
                <a:solidFill>
                  <a:srgbClr val="E7941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О компании</a:t>
            </a:r>
            <a:endParaRPr lang="ru-RU" dirty="0">
              <a:solidFill>
                <a:srgbClr val="E7941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  <a:softEdge rad="635000"/>
          </a:effectLst>
        </p:spPr>
        <p:txBody>
          <a:bodyPr>
            <a:normAutofit/>
          </a:bodyPr>
          <a:lstStyle/>
          <a:p>
            <a:pPr marL="446088" indent="-355600">
              <a:lnSpc>
                <a:spcPct val="100000"/>
              </a:lnSpc>
              <a:spcBef>
                <a:spcPts val="3000"/>
              </a:spcBef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Штат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: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2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5 специалистов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endParaRPr lang="ru-RU" dirty="0" smtClean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446088" indent="-355600">
              <a:lnSpc>
                <a:spcPct val="100000"/>
              </a:lnSpc>
              <a:spcBef>
                <a:spcPts val="3000"/>
              </a:spcBef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Основные компетенции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: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проектирование, разработка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и сопровождение информационных систем </a:t>
            </a:r>
            <a:endParaRPr lang="ru-RU" dirty="0" smtClean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446088" indent="-355600">
              <a:lnSpc>
                <a:spcPct val="100000"/>
              </a:lnSpc>
              <a:spcBef>
                <a:spcPts val="3000"/>
              </a:spcBef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Партнеры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: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Microsoft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(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Silver partner –Server/Data platform/Development, Services partner), Clearway Integration (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инфраструктурные и </a:t>
            </a:r>
            <a:r>
              <a:rPr lang="ru-RU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облачные решения)</a:t>
            </a:r>
            <a:endParaRPr lang="ru-RU" dirty="0" smtClean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446088" indent="-355600">
              <a:lnSpc>
                <a:spcPct val="100000"/>
              </a:lnSpc>
              <a:spcBef>
                <a:spcPts val="3000"/>
              </a:spcBef>
              <a:buFont typeface="Wingdings" panose="05000000000000000000" pitchFamily="2" charset="2"/>
              <a:buChar char="§"/>
            </a:pP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РосПатент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: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Шина данных, сервер задач, система сбора показаний приборов ЖКХ, витрина данных</a:t>
            </a:r>
            <a:endParaRPr lang="en-US" dirty="0" smtClean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5" name="Picture 2" descr="C:\Users\violetsky\Dropbox\RFX\ORG\Стиль _логотип\ЛОГОТИП\logo_6_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6" y="6307804"/>
            <a:ext cx="2030774" cy="708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24485" y="6453336"/>
            <a:ext cx="984019" cy="365125"/>
          </a:xfrm>
        </p:spPr>
        <p:txBody>
          <a:bodyPr/>
          <a:lstStyle/>
          <a:p>
            <a:fld id="{819488B2-9C48-41CB-874F-AEE91748DACB}" type="slidenum">
              <a:rPr lang="ru-RU" sz="200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pPr/>
              <a:t>2</a:t>
            </a:fld>
            <a:endParaRPr lang="ru-RU" sz="20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E7941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Команда</a:t>
            </a:r>
            <a:endParaRPr lang="en-US" dirty="0">
              <a:solidFill>
                <a:srgbClr val="E7941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Возраст членов команды – от 20 до 42 лет</a:t>
            </a:r>
          </a:p>
          <a:p>
            <a:r>
              <a:rPr lang="ru-RU" dirty="0" smtClean="0"/>
              <a:t>Высшее образование – 80%, остальные – в процессе обучения</a:t>
            </a:r>
          </a:p>
          <a:p>
            <a:r>
              <a:rPr lang="ru-RU" dirty="0" smtClean="0"/>
              <a:t>Низкая текучка кадров – около 10% в год</a:t>
            </a:r>
          </a:p>
          <a:p>
            <a:r>
              <a:rPr lang="ru-RU" dirty="0" smtClean="0"/>
              <a:t>Способность масштабироваться за счет </a:t>
            </a:r>
            <a:r>
              <a:rPr lang="ru-RU" dirty="0" err="1" smtClean="0"/>
              <a:t>фриланса</a:t>
            </a:r>
            <a:r>
              <a:rPr lang="en-US" dirty="0" smtClean="0"/>
              <a:t>/</a:t>
            </a:r>
            <a:r>
              <a:rPr lang="ru-RU" dirty="0" smtClean="0"/>
              <a:t>совместителей</a:t>
            </a:r>
            <a:endParaRPr lang="ru-RU" dirty="0"/>
          </a:p>
          <a:p>
            <a:r>
              <a:rPr lang="ru-RU" dirty="0" smtClean="0"/>
              <a:t>Способность реализовывать проекты распределенным коллективом</a:t>
            </a:r>
          </a:p>
          <a:p>
            <a:r>
              <a:rPr lang="ru-RU" dirty="0" smtClean="0"/>
              <a:t>Возможность вести проекты на нескольких языках</a:t>
            </a:r>
            <a:endParaRPr lang="en-US" dirty="0" smtClean="0"/>
          </a:p>
          <a:p>
            <a:r>
              <a:rPr lang="ru-RU" dirty="0" smtClean="0"/>
              <a:t>Наличие навыков математического программирования и построения сложных алгоритмов</a:t>
            </a:r>
          </a:p>
          <a:p>
            <a:r>
              <a:rPr lang="ru-RU" dirty="0" smtClean="0"/>
              <a:t>Знание большого количества предметных областей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488B2-9C48-41CB-874F-AEE91748DACB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585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1426170"/>
          </a:xfr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ru-RU" dirty="0" smtClean="0">
                <a:solidFill>
                  <a:srgbClr val="E7941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Направления работ</a:t>
            </a:r>
            <a:endParaRPr lang="ru-RU" dirty="0">
              <a:solidFill>
                <a:srgbClr val="E7941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  <a:softEdge rad="635000"/>
          </a:effectLst>
        </p:spPr>
        <p:txBody>
          <a:bodyPr>
            <a:normAutofit fontScale="92500" lnSpcReduction="10000"/>
          </a:bodyPr>
          <a:lstStyle/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Сбор и анализ функциональных требований</a:t>
            </a: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Проектирование ИС и баз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данных</a:t>
            </a: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Миграция и оптимизация баз данных</a:t>
            </a:r>
            <a:endParaRPr lang="ru-RU" dirty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Разработка приложений и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компонентов</a:t>
            </a: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Разработка приложений для мобильных платформ</a:t>
            </a: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Организация и проведение тестирования</a:t>
            </a: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Разработка проектной документации, документации для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пользователей</a:t>
            </a: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Проектирование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ИТ-инфраструктуры</a:t>
            </a: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Инфраструктурные решения</a:t>
            </a:r>
          </a:p>
        </p:txBody>
      </p:sp>
      <p:pic>
        <p:nvPicPr>
          <p:cNvPr id="5" name="Picture 2" descr="C:\Users\violetsky\Dropbox\RFX\ORG\Стиль _логотип\ЛОГОТИП\logo_6_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6" y="6307804"/>
            <a:ext cx="2030774" cy="708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24485" y="6453336"/>
            <a:ext cx="984019" cy="365125"/>
          </a:xfrm>
        </p:spPr>
        <p:txBody>
          <a:bodyPr/>
          <a:lstStyle/>
          <a:p>
            <a:fld id="{819488B2-9C48-41CB-874F-AEE91748DACB}" type="slidenum">
              <a:rPr lang="ru-RU" sz="200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pPr/>
              <a:t>4</a:t>
            </a:fld>
            <a:endParaRPr lang="ru-RU" sz="20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72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634082"/>
          </a:xfr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E7941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Технологическая экспертиза компании</a:t>
            </a:r>
            <a:endParaRPr lang="ru-RU" sz="3600" dirty="0">
              <a:solidFill>
                <a:srgbClr val="E7941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5" name="Picture 2" descr="C:\Users\violetsky\Dropbox\RFX\ORG\Стиль _логотип\ЛОГОТИП\logo_6_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6" y="6307804"/>
            <a:ext cx="2030774" cy="708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24485" y="6453336"/>
            <a:ext cx="984019" cy="365125"/>
          </a:xfrm>
        </p:spPr>
        <p:txBody>
          <a:bodyPr/>
          <a:lstStyle/>
          <a:p>
            <a:fld id="{819488B2-9C48-41CB-874F-AEE91748DACB}" type="slidenum">
              <a:rPr lang="ru-RU" sz="200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pPr/>
              <a:t>5</a:t>
            </a:fld>
            <a:endParaRPr lang="ru-RU" sz="20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/>
          </p:nvPr>
        </p:nvGraphicFramePr>
        <p:xfrm>
          <a:off x="899591" y="1196752"/>
          <a:ext cx="7466534" cy="468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332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98649">
                <a:tc gridSpan="2"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Segoe UI Semibold" panose="020B0702040204020203" pitchFamily="34" charset="0"/>
                          <a:cs typeface="Segoe UI Semibold" panose="020B0702040204020203" pitchFamily="34" charset="0"/>
                        </a:rPr>
                        <a:t>Экспертный</a:t>
                      </a:r>
                      <a:r>
                        <a:rPr lang="ru-RU" sz="2800" b="1" baseline="0" dirty="0" smtClean="0">
                          <a:latin typeface="Segoe UI Semibold" panose="020B0702040204020203" pitchFamily="34" charset="0"/>
                          <a:cs typeface="Segoe UI Semibold" panose="020B0702040204020203" pitchFamily="34" charset="0"/>
                        </a:rPr>
                        <a:t> уровень</a:t>
                      </a:r>
                      <a:endParaRPr lang="en-US" sz="2800" b="1" dirty="0"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21831"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SharePoint </a:t>
                      </a:r>
                    </a:p>
                    <a:p>
                      <a:pPr marL="171450" lvl="0" indent="-171450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C#,  .NET, LINQ2SQL, Linq2entity</a:t>
                      </a:r>
                      <a:endParaRPr lang="ru-RU" sz="1600" dirty="0" smtClean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SQL Server</a:t>
                      </a:r>
                      <a:r>
                        <a:rPr lang="ru-RU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</a:t>
                      </a:r>
                      <a:r>
                        <a:rPr lang="en-US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+</a:t>
                      </a:r>
                      <a:r>
                        <a:rPr lang="ru-RU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</a:t>
                      </a:r>
                      <a:r>
                        <a:rPr lang="en-US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Reporting services</a:t>
                      </a:r>
                      <a:r>
                        <a:rPr lang="ru-RU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</a:t>
                      </a:r>
                      <a:r>
                        <a:rPr lang="en-US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+</a:t>
                      </a:r>
                      <a:r>
                        <a:rPr lang="ru-RU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</a:t>
                      </a:r>
                      <a:r>
                        <a:rPr lang="en-US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OLAP</a:t>
                      </a:r>
                      <a:endParaRPr lang="ru-RU" sz="1600" dirty="0" smtClean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SAP Business objects</a:t>
                      </a:r>
                      <a:endParaRPr lang="ru-RU" sz="1600" dirty="0" smtClean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UML</a:t>
                      </a:r>
                      <a:endParaRPr lang="ru-RU" sz="1600" dirty="0" smtClean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XML</a:t>
                      </a:r>
                      <a:endParaRPr lang="ru-RU" sz="1600" dirty="0" smtClean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Biztalk</a:t>
                      </a:r>
                      <a:endParaRPr lang="ru-RU" sz="1600" dirty="0" smtClean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ASP.NET/C#/Silverlight</a:t>
                      </a:r>
                      <a:endParaRPr lang="ru-RU" sz="1600" dirty="0" smtClean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ASP/VB</a:t>
                      </a:r>
                    </a:p>
                    <a:p>
                      <a:pPr marL="171450" lvl="0" indent="-171450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PowerShell scripting</a:t>
                      </a:r>
                      <a:endParaRPr lang="ru-RU" sz="1600" dirty="0" smtClean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Oracle/IBM DB2</a:t>
                      </a:r>
                      <a:r>
                        <a:rPr lang="ru-RU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интеграция,</a:t>
                      </a:r>
                      <a:r>
                        <a:rPr lang="ru-RU" sz="16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миграция</a:t>
                      </a:r>
                      <a:endParaRPr lang="en-US" sz="1600" baseline="0" dirty="0" smtClean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6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Postgres </a:t>
                      </a:r>
                      <a:r>
                        <a:rPr lang="ru-RU" sz="16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(программирование)</a:t>
                      </a:r>
                    </a:p>
                    <a:p>
                      <a:pPr marL="171450" lvl="0" indent="-171450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ru-RU" sz="16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Сетевые решения </a:t>
                      </a:r>
                      <a:r>
                        <a:rPr lang="en-US" sz="16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CISCO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6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Vmware</a:t>
                      </a:r>
                      <a:r>
                        <a:rPr lang="en-US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ESX</a:t>
                      </a:r>
                      <a:endParaRPr lang="ru-RU" sz="1600" dirty="0" smtClean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spcBef>
                          <a:spcPts val="100"/>
                        </a:spcBef>
                        <a:buFont typeface="Wingdings" panose="05000000000000000000" pitchFamily="2" charset="2"/>
                        <a:buChar char="§"/>
                      </a:pPr>
                      <a:endParaRPr lang="en-US" sz="1600" dirty="0" smtClean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1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PowerBuilder</a:t>
                      </a:r>
                    </a:p>
                    <a:p>
                      <a:pPr marL="171450" indent="-171450">
                        <a:spcBef>
                          <a:spcPts val="1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Hyper-V</a:t>
                      </a:r>
                      <a:endParaRPr lang="ru-RU" sz="1600" dirty="0" smtClean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  <a:p>
                      <a:pPr marL="171450" indent="-171450">
                        <a:spcBef>
                          <a:spcPts val="1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Sybase (</a:t>
                      </a:r>
                      <a:r>
                        <a:rPr lang="ru-RU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программирование,</a:t>
                      </a:r>
                      <a:r>
                        <a:rPr lang="ru-RU" sz="16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миграция)</a:t>
                      </a:r>
                    </a:p>
                    <a:p>
                      <a:pPr marL="171450" indent="-171450">
                        <a:spcBef>
                          <a:spcPts val="1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Exchange </a:t>
                      </a:r>
                      <a:endParaRPr lang="ru-RU" sz="1600" dirty="0" smtClean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  <a:p>
                      <a:pPr marL="171450" indent="-171450">
                        <a:spcBef>
                          <a:spcPts val="1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Windows Server</a:t>
                      </a:r>
                      <a:endParaRPr lang="ru-RU" sz="1600" dirty="0" smtClean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  <a:p>
                      <a:pPr marL="171450" indent="-171450">
                        <a:spcBef>
                          <a:spcPts val="1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CISCO (CCNA/CCNP/CCT)</a:t>
                      </a:r>
                      <a:endParaRPr lang="ru-RU" sz="1600" dirty="0" smtClean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  <a:p>
                      <a:pPr marL="171450" indent="-171450">
                        <a:spcBef>
                          <a:spcPts val="1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Lync</a:t>
                      </a:r>
                      <a:endParaRPr lang="ru-RU" sz="1600" dirty="0" smtClean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  <a:p>
                      <a:pPr marL="171450" indent="-171450">
                        <a:spcBef>
                          <a:spcPts val="1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Hyper-V</a:t>
                      </a:r>
                      <a:endParaRPr lang="ru-RU" sz="1600" dirty="0" smtClean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  <a:p>
                      <a:pPr marL="171450" indent="-171450">
                        <a:spcBef>
                          <a:spcPts val="1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ru-RU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Службы</a:t>
                      </a:r>
                      <a:r>
                        <a:rPr lang="ru-RU" sz="16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сертификатов</a:t>
                      </a:r>
                    </a:p>
                    <a:p>
                      <a:pPr marL="171450" indent="-171450">
                        <a:spcBef>
                          <a:spcPts val="1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ru-RU" sz="16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Системы резервного копирования</a:t>
                      </a:r>
                    </a:p>
                    <a:p>
                      <a:pPr marL="171450" indent="-171450">
                        <a:spcBef>
                          <a:spcPts val="100"/>
                        </a:spcBef>
                        <a:buFont typeface="Wingdings" panose="05000000000000000000" pitchFamily="2" charset="2"/>
                        <a:buChar char="§"/>
                      </a:pPr>
                      <a:endParaRPr lang="en-US" sz="1600" dirty="0" smtClean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463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1426170"/>
          </a:xfr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ru-RU" dirty="0" smtClean="0">
                <a:solidFill>
                  <a:srgbClr val="E7941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Знание предметных областей</a:t>
            </a:r>
            <a:endParaRPr lang="ru-RU" dirty="0">
              <a:solidFill>
                <a:srgbClr val="E7941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175554"/>
          </a:xfr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  <a:softEdge rad="635000"/>
          </a:effectLst>
        </p:spPr>
        <p:txBody>
          <a:bodyPr numCol="2">
            <a:noAutofit/>
          </a:bodyPr>
          <a:lstStyle/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Снабжение и логистика</a:t>
            </a: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Высшее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и специальное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образование (полный спектр задач автоматизации деятельности ВУЗа)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Медицина </a:t>
            </a: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Ремонт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технологических объектов</a:t>
            </a: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Управление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проектами</a:t>
            </a: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Оценка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нефтезапасов</a:t>
            </a:r>
            <a:endParaRPr lang="ru-RU" sz="1400" dirty="0" smtClean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Лицензионная деятельность</a:t>
            </a: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Управление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контентом и правами на интеллектуальную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собственность</a:t>
            </a: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Управление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рисками</a:t>
            </a: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Портальные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решения</a:t>
            </a: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Поисковые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системы</a:t>
            </a: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Системы управления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знаниями</a:t>
            </a: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Системы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отчетности</a:t>
            </a: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Социальные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сети (в т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. ч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. корпоративные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</a:t>
            </a: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Управление корпоративной нормативно-справочной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информацией</a:t>
            </a: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Системы промышленного мониторинга потребления ресурсов, интернет вещей</a:t>
            </a: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Общественная безопасность</a:t>
            </a:r>
            <a:endParaRPr lang="en-US" sz="1400" dirty="0" smtClean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Банковские системы (риски, отчетность, кредиты)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5" name="Picture 2" descr="C:\Users\violetsky\Dropbox\RFX\ORG\Стиль _логотип\ЛОГОТИП\logo_6_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6" y="6307804"/>
            <a:ext cx="2030774" cy="708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24485" y="6453336"/>
            <a:ext cx="984019" cy="365125"/>
          </a:xfrm>
        </p:spPr>
        <p:txBody>
          <a:bodyPr/>
          <a:lstStyle/>
          <a:p>
            <a:fld id="{819488B2-9C48-41CB-874F-AEE91748DACB}" type="slidenum">
              <a:rPr lang="ru-RU" sz="200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pPr/>
              <a:t>6</a:t>
            </a:fld>
            <a:endParaRPr lang="ru-RU" sz="20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12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1426170"/>
          </a:xfr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ru-RU" dirty="0" smtClean="0">
                <a:solidFill>
                  <a:srgbClr val="E7941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Заказчики</a:t>
            </a:r>
            <a:endParaRPr lang="ru-RU" dirty="0">
              <a:solidFill>
                <a:srgbClr val="E7941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845734"/>
            <a:ext cx="7467168" cy="4175554"/>
          </a:xfr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  <a:softEdge rad="635000"/>
          </a:effectLst>
        </p:spPr>
        <p:txBody>
          <a:bodyPr numCol="1">
            <a:noAutofit/>
          </a:bodyPr>
          <a:lstStyle/>
          <a:p>
            <a:pPr marL="446088" indent="-3556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Microsoft Consulting 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Services</a:t>
            </a: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ДИТ Правительства Москвы</a:t>
            </a:r>
            <a:endParaRPr lang="en-US" sz="1600" dirty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Производственный завод измерительного оборудования 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“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Саяны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”</a:t>
            </a:r>
            <a:endParaRPr lang="ru-RU" sz="1600" dirty="0" smtClean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Роснефть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/TNK-BP</a:t>
            </a:r>
            <a:endParaRPr lang="ru-RU" sz="1600" dirty="0" smtClean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Транснефть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(инфраструктурные решения)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Консорциум Контекстум (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http://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www.rucont.ru)</a:t>
            </a:r>
            <a:endParaRPr lang="en-US" sz="1600" dirty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Специализированный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центр “Конкурсные торги”</a:t>
            </a: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Центр лечения больных рассеянным склерозом</a:t>
            </a: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Московский Энергетический Институт</a:t>
            </a: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Учебный центр “Инновационная теплоэнергетика”</a:t>
            </a: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Государственные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структуры (через генподрядчиков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*)</a:t>
            </a:r>
          </a:p>
          <a:p>
            <a:pPr marL="90488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* Ряд 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заказчиков/генподрядчиков предпочитают 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не афишировать субподрядный характер работ специалистов 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Рефактор-ИКС</a:t>
            </a:r>
            <a:endParaRPr lang="en-US" sz="1100" dirty="0" smtClean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5" name="Picture 2" descr="C:\Users\violetsky\Dropbox\RFX\ORG\Стиль _логотип\ЛОГОТИП\logo_6_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6" y="6307804"/>
            <a:ext cx="2030774" cy="708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24485" y="6453336"/>
            <a:ext cx="984019" cy="365125"/>
          </a:xfrm>
        </p:spPr>
        <p:txBody>
          <a:bodyPr/>
          <a:lstStyle/>
          <a:p>
            <a:fld id="{819488B2-9C48-41CB-874F-AEE91748DACB}" type="slidenum">
              <a:rPr lang="ru-RU" sz="200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pPr/>
              <a:t>7</a:t>
            </a:fld>
            <a:endParaRPr lang="ru-RU" sz="20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99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1426170"/>
          </a:xfr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ru-RU" dirty="0" smtClean="0">
                <a:solidFill>
                  <a:srgbClr val="E7941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Разработанные решения (полный цикл разработки)</a:t>
            </a:r>
            <a:endParaRPr lang="ru-RU" dirty="0">
              <a:solidFill>
                <a:srgbClr val="E7941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175554"/>
          </a:xfr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  <a:softEdge rad="635000"/>
          </a:effectLst>
        </p:spPr>
        <p:txBody>
          <a:bodyPr numCol="2">
            <a:noAutofit/>
          </a:bodyPr>
          <a:lstStyle/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ИС для заказов ИТ-оборудования и ПО для TNK-BP (Microsoft)</a:t>
            </a: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Управление портфелем проектов для 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TNK-BP</a:t>
            </a: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Управление рисками для </a:t>
            </a:r>
            <a:r>
              <a:rPr lang="en-US" sz="11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TNK-BP</a:t>
            </a:r>
            <a:endParaRPr lang="ru-RU" sz="1100" dirty="0" smtClean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Портал управления снабжением для 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TNK-BP</a:t>
            </a:r>
            <a:endParaRPr lang="ru-RU" sz="1100" dirty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Поисковые решения для геологии и геодезии (TNK-BP/MCS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</a:t>
            </a: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Отслеживание рекомендаций аудита (ДЭУП TNK-BP/MCS)</a:t>
            </a: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Система 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уч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ё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та 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времени сотрудников финансовых служб для TNK-BP (Microsoft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</a:t>
            </a: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Система управления проектами оценки запасов углеводородного сырья для TNK-BP (Microsoft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</a:t>
            </a: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Отчеты для системы инвентаризации ПК в TNK-BP, блок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валидации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, НСИ (Microsoft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</a:t>
            </a: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«Электронный консультант» для Сбербанка (Microsoft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</a:t>
            </a: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Адресная книга портала TNK-BP (Microsoft)</a:t>
            </a: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b="1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Национальный цифровой ресурс РУКОНТ и Информационная технология сбора цифрового контента КОНТЕКСТУМ 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Ruсont.ru</a:t>
            </a: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Система управления парком транспортных 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средств</a:t>
            </a: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Система экспресс-опросов пользователей 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TNK-BP</a:t>
            </a: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Система 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управления знаниями (Сургутнефтегаз/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MCS)</a:t>
            </a: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b="1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Обеспечение общественной безопасности для крупных спортивных 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мероприятий (ЧМ2018, Кубок конфедераций)</a:t>
            </a:r>
            <a:endParaRPr lang="ru-RU" sz="1100" b="1" dirty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Виртуальный 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музей (СБРФ/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MCS</a:t>
            </a:r>
            <a:r>
              <a:rPr lang="en-US" sz="11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</a:t>
            </a:r>
            <a:endParaRPr lang="ru-RU" sz="1100" dirty="0" smtClean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Карьерный портал (СБРФ/</a:t>
            </a:r>
            <a:r>
              <a:rPr lang="en-US" sz="11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MCS)</a:t>
            </a:r>
            <a:endParaRPr lang="ru-RU" sz="1100" dirty="0" smtClean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Распределенная система сбора отчетности (Почта России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</a:t>
            </a: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Система учета больных рассеянным склерозом</a:t>
            </a: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Система управления знаниями TNK-BP (Microsoft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</a:t>
            </a: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Система управления рисками корпоративного центра TNK-BP (Microsoft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</a:t>
            </a: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b="1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Шина обмена сообщениями и модуль анализа событий в проекте Безопасный город (ДИТ Правительства Москвы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</a:t>
            </a: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Система сбора показаний интеллектуальных приборов учета (Саяны)</a:t>
            </a: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Система поддержки процессов обучения в специализированном центре </a:t>
            </a:r>
            <a:r>
              <a:rPr lang="en-US" sz="1100" b="1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“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Конкурсные торги</a:t>
            </a:r>
            <a:r>
              <a:rPr lang="en-US" sz="1100" b="1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”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МЭИ(ТУ)</a:t>
            </a:r>
            <a:endParaRPr lang="en-US" sz="1100" b="1" dirty="0" smtClean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446088" indent="-3556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Шина обмена сообщениями для запросов ФССП (ВТБ)</a:t>
            </a:r>
          </a:p>
        </p:txBody>
      </p:sp>
      <p:pic>
        <p:nvPicPr>
          <p:cNvPr id="5" name="Picture 2" descr="C:\Users\violetsky\Dropbox\RFX\ORG\Стиль _логотип\ЛОГОТИП\logo_6_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6" y="6307804"/>
            <a:ext cx="2030774" cy="708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24485" y="6453336"/>
            <a:ext cx="984019" cy="365125"/>
          </a:xfrm>
        </p:spPr>
        <p:txBody>
          <a:bodyPr/>
          <a:lstStyle/>
          <a:p>
            <a:fld id="{819488B2-9C48-41CB-874F-AEE91748DACB}" type="slidenum">
              <a:rPr lang="ru-RU" sz="200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pPr/>
              <a:t>8</a:t>
            </a:fld>
            <a:endParaRPr lang="ru-RU" sz="20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36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7770" y="116632"/>
            <a:ext cx="7931224" cy="1008112"/>
          </a:xfr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ru-RU" dirty="0" smtClean="0">
                <a:solidFill>
                  <a:srgbClr val="E7941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Решения по инфраструктуре</a:t>
            </a:r>
            <a:endParaRPr lang="ru-RU" dirty="0">
              <a:solidFill>
                <a:srgbClr val="E7941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1181" y="1844824"/>
            <a:ext cx="7543801" cy="4462980"/>
          </a:xfr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  <a:softEdge rad="635000"/>
          </a:effectLst>
        </p:spPr>
        <p:txBody>
          <a:bodyPr numCol="1">
            <a:noAutofit/>
          </a:bodyPr>
          <a:lstStyle/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Почтовые системы (до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20 тыс. пользователей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 на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Exchange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/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Sendmail</a:t>
            </a:r>
            <a:endParaRPr lang="en-US" dirty="0" smtClean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AD (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до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20 тыс.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пользователей)</a:t>
            </a:r>
            <a:endParaRPr lang="ru-RU" dirty="0" smtClean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Виртуализация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Hyper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-V/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VMWare</a:t>
            </a:r>
            <a:r>
              <a:rPr lang="ru-RU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(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до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100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0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VM/disaster tolerant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</a:t>
            </a:r>
            <a:endParaRPr lang="en-US" dirty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ISA Server (кластер на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5000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пользователей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</a:t>
            </a: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Lync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,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интеграция с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телефонией</a:t>
            </a:r>
            <a:endParaRPr lang="en-US" dirty="0" smtClean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Резервное копирование</a:t>
            </a: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Продукты линейки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System Center (SCCM,SCOM,SCSM)</a:t>
            </a: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Проектирование сетей предприятия на оборудовании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CISCO</a:t>
            </a:r>
            <a:endParaRPr lang="ru-RU" dirty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446088" indent="-3556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Azure/Office 365/Amazon ECS</a:t>
            </a:r>
            <a:endParaRPr lang="ru-RU" dirty="0">
              <a:solidFill>
                <a:schemeClr val="tx2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5" name="Picture 2" descr="C:\Users\violetsky\Dropbox\RFX\ORG\Стиль _логотип\ЛОГОТИП\logo_6_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6" y="6307804"/>
            <a:ext cx="2030774" cy="708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24485" y="6453336"/>
            <a:ext cx="984019" cy="365125"/>
          </a:xfrm>
        </p:spPr>
        <p:txBody>
          <a:bodyPr/>
          <a:lstStyle/>
          <a:p>
            <a:fld id="{819488B2-9C48-41CB-874F-AEE91748DACB}" type="slidenum">
              <a:rPr lang="ru-RU" sz="200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pPr/>
              <a:t>9</a:t>
            </a:fld>
            <a:endParaRPr lang="ru-RU" sz="20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74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Желтый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EE5051097C8C042A0D774AD29610388" ma:contentTypeVersion="0" ma:contentTypeDescription="Создание документа." ma:contentTypeScope="" ma:versionID="464c5c5194664d18876584bb43f319f7">
  <xsd:schema xmlns:xsd="http://www.w3.org/2001/XMLSchema" xmlns:xs="http://www.w3.org/2001/XMLSchema" xmlns:p="http://schemas.microsoft.com/office/2006/metadata/properties" xmlns:ns2="3ffc35dc-151b-4b4c-9e48-9fb762e1823d" targetNamespace="http://schemas.microsoft.com/office/2006/metadata/properties" ma:root="true" ma:fieldsID="dae866f40ba2c6b14444a5ee0d8ccb60" ns2:_="">
    <xsd:import namespace="3ffc35dc-151b-4b4c-9e48-9fb762e1823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c35dc-151b-4b4c-9e48-9fb762e1823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3ffc35dc-151b-4b4c-9e48-9fb762e1823d">627JCWPVDEAP-86-131</_dlc_DocId>
    <_dlc_DocIdUrl xmlns="3ffc35dc-151b-4b4c-9e48-9fb762e1823d">
      <Url>https://portal.refactorx.ru/_layouts/DocIdRedir.aspx?ID=627JCWPVDEAP-86-131</Url>
      <Description>627JCWPVDEAP-86-131</Description>
    </_dlc_DocIdUrl>
  </documentManagement>
</p:properties>
</file>

<file path=customXml/itemProps1.xml><?xml version="1.0" encoding="utf-8"?>
<ds:datastoreItem xmlns:ds="http://schemas.openxmlformats.org/officeDocument/2006/customXml" ds:itemID="{E6E18B40-2525-4489-91B4-64A74CC1F07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FF7232F-9C39-4071-8AF2-7A9E98D845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c35dc-151b-4b4c-9e48-9fb762e182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76E368B-2880-4186-A4B4-C9859C07A40A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70683770-3BE9-41FF-9A2C-E4EB73857E0A}">
  <ds:schemaRefs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3ffc35dc-151b-4b4c-9e48-9fb762e1823d"/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841</Words>
  <Application>Microsoft Office PowerPoint</Application>
  <PresentationFormat>On-screen Show (4:3)</PresentationFormat>
  <Paragraphs>291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Segoe UI</vt:lpstr>
      <vt:lpstr>Segoe UI Light</vt:lpstr>
      <vt:lpstr>Segoe UI Semibold</vt:lpstr>
      <vt:lpstr>Wingdings</vt:lpstr>
      <vt:lpstr>Ретро</vt:lpstr>
      <vt:lpstr>Рефактор-ИКС</vt:lpstr>
      <vt:lpstr>О компании</vt:lpstr>
      <vt:lpstr>Команда</vt:lpstr>
      <vt:lpstr>Направления работ</vt:lpstr>
      <vt:lpstr>Технологическая экспертиза компании</vt:lpstr>
      <vt:lpstr>Знание предметных областей</vt:lpstr>
      <vt:lpstr>Заказчики</vt:lpstr>
      <vt:lpstr>Разработанные решения (полный цикл разработки)</vt:lpstr>
      <vt:lpstr>Решения по инфраструктуре</vt:lpstr>
      <vt:lpstr>Различные проекты</vt:lpstr>
      <vt:lpstr>Контактная информация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2012-01-23T23:21:57Z</dcterms:created>
  <dcterms:modified xsi:type="dcterms:W3CDTF">2018-10-25T07:15:28Z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0x0101008EE5051097C8C042A0D774AD29610388</vt:lpwstr>
  </property>
  <property fmtid="{D5CDD505-2E9C-101B-9397-08002B2CF9AE}" pid="3" name="_dlc_DocIdItemGuid">
    <vt:lpwstr>59d19452-1bca-4666-b244-bf03ef908031</vt:lpwstr>
  </property>
</Properties>
</file>